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5" r:id="rId8"/>
    <p:sldId id="275" r:id="rId9"/>
    <p:sldId id="276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60" r:id="rId20"/>
    <p:sldId id="274" r:id="rId2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59A9DCD-FE39-F7E4-86AF-3C55A124C1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17E13C32-5F70-B0D1-3D2E-A8314572F5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19FB198-822B-38E1-BF2A-D9583D6C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BD3E3-11A0-4E0D-91CA-C5BABDAD9062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9A0CED3-8F90-DC36-DE71-1F87C1F2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02F7606-61BC-9A8B-FFA3-B05321DC1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0D52-5AD9-464F-B99A-C19C343EAB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6568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33D02B-D325-2C22-51C3-095D36E90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495C15F8-C3AD-C85E-F851-ADDA2E93B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A6BE040-C221-B250-96C0-4BCDD5008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BD3E3-11A0-4E0D-91CA-C5BABDAD9062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736D216-8B36-C6C8-D4B4-9220372EC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7489E71-7A4E-1174-F74E-9BC004DEA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0D52-5AD9-464F-B99A-C19C343EAB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7361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C91FACA2-BFDA-A406-B779-3C42471D08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CFE3ACE-B824-D616-A8DD-5DBBCCFED8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314A8D0-56DC-AF39-D082-12A115CD5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BD3E3-11A0-4E0D-91CA-C5BABDAD9062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E90D582-135A-957C-4F73-488BDE322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0590648-4775-C652-D283-15864B6C3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0D52-5AD9-464F-B99A-C19C343EAB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6840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E21BD38-6393-F619-8BB1-3C152B0A7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6F6ABAC-6A51-BEA9-DC35-14763509A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6777D43-1DAB-E611-7ED6-ACCF8AC50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BD3E3-11A0-4E0D-91CA-C5BABDAD9062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A57DF1B-4625-015D-FFE4-4AFFB90B5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C5316B4-C37F-DB39-15CC-00DA6BD2F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0D52-5AD9-464F-B99A-C19C343EAB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3638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5238048-7F9A-6367-49A2-7D74648D0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4567AC5-ED19-0BFB-5A25-BCFE47838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8A66105-A196-E37A-91B9-FBB85D5DE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BD3E3-11A0-4E0D-91CA-C5BABDAD9062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58726E1-727F-05B4-E3AA-0C23E0FA6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773D66F-0B6E-933C-694D-10322EA5C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0D52-5AD9-464F-B99A-C19C343EAB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459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78001D-E595-7325-FAD3-C1F2AF68F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E513FF7-8D5E-57A9-F336-74A9E7DEE6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38696FF-748C-1547-37FE-68D977559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EC26CB0-04D0-AA36-3027-168B2FC15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BD3E3-11A0-4E0D-91CA-C5BABDAD9062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5B0D401-9182-2875-9B54-E3B5308F7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D3A832E-6140-8606-321D-8FDEF1B86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0D52-5AD9-464F-B99A-C19C343EAB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4852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54A7E70-C503-05E3-19F4-F930DAF4B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CBE1656-C91A-38F1-6BDB-9FB2E01F8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7F9E45E-86A6-5815-77A7-5754A815E1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A6C2102C-5C54-30BA-34CB-4CAB1B8E27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8ECCEAE3-9FF8-EBCF-7354-4C079A32F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D5C7C49A-32B2-582C-B5FB-AC2020997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BD3E3-11A0-4E0D-91CA-C5BABDAD9062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996B46B-0A69-D37B-B0BC-F60DCFC1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47F0745-1F90-FDBE-DF5C-0E1479664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0D52-5AD9-464F-B99A-C19C343EAB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6495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48E62AC-7CDE-3205-F0E7-1052A92C6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8B2194B9-DC7E-0482-0D21-E226E264A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BD3E3-11A0-4E0D-91CA-C5BABDAD9062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4D62737-573A-6AE4-06C7-ABB426B28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FDBB110-8FB9-31D0-D511-A3827F34B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0D52-5AD9-464F-B99A-C19C343EAB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7820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D9DDE35-5DBB-E64E-E237-65703D116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BD3E3-11A0-4E0D-91CA-C5BABDAD9062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C9BF9B1E-8D07-D7CE-1BE2-5D438B7F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6A95DBF-07EE-6402-A7EA-C55EFF385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0D52-5AD9-464F-B99A-C19C343EAB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5581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FEF24AF-DF57-E4C9-B1B7-B42CC54EE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2113BF9-207E-0293-A5D1-C556A0CA8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DC005B2-5166-E2BA-29C6-436507FEA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9BBABFF-1ADF-23F0-B4A3-9C186EB1B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BD3E3-11A0-4E0D-91CA-C5BABDAD9062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9600BC6-6F9A-874C-454E-A707D8186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28DAB07-3472-4D72-5489-330179F67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0D52-5AD9-464F-B99A-C19C343EAB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1892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DAE94F8-E4D1-2089-1013-708BAA63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9BC72AB4-18F7-E3AB-7D22-CBB14B74D7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48E76F4-E55B-EBA8-89B9-594C1F19F1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7A642FB-D916-5A58-87FF-DFB0DC736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BD3E3-11A0-4E0D-91CA-C5BABDAD9062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D51A9EA-5A2E-1A70-EA78-2FC8F315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51E8024-8B64-795E-3C44-A7D2C9932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0D52-5AD9-464F-B99A-C19C343EAB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6746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710D4261-9B58-D648-C812-87B4E2AC3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3F0EC93F-6AFE-AE5F-9341-72F6FE9F7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0560100-96D6-6154-503D-9F5A90E76B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5BD3E3-11A0-4E0D-91CA-C5BABDAD9062}" type="datetimeFigureOut">
              <a:rPr lang="tr-TR" smtClean="0"/>
              <a:t>13.05.2024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6C5BAA3-DE1F-92C7-3C31-71FEBCD41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DD8803D-A19D-03C7-D2EF-8CC581DDE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F60D52-5AD9-464F-B99A-C19C343EAB8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576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A6F9717-1FC2-4C20-6E81-7387BDBFB4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 err="1"/>
              <a:t>Yune</a:t>
            </a:r>
            <a:r>
              <a:rPr lang="tr-TR" dirty="0"/>
              <a:t> ve  Roma Dini</a:t>
            </a:r>
          </a:p>
        </p:txBody>
      </p:sp>
    </p:spTree>
    <p:extLst>
      <p:ext uri="{BB962C8B-B14F-4D97-AF65-F5344CB8AC3E}">
        <p14:creationId xmlns:p14="http://schemas.microsoft.com/office/powerpoint/2010/main" val="1131694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aşlık 2">
            <a:extLst>
              <a:ext uri="{FF2B5EF4-FFF2-40B4-BE49-F238E27FC236}">
                <a16:creationId xmlns:a16="http://schemas.microsoft.com/office/drawing/2014/main" id="{9B457A3F-A47F-1700-B6D0-7A57EE339E00}"/>
              </a:ext>
            </a:extLst>
          </p:cNvPr>
          <p:cNvSpPr txBox="1">
            <a:spLocks/>
          </p:cNvSpPr>
          <p:nvPr/>
        </p:nvSpPr>
        <p:spPr>
          <a:xfrm>
            <a:off x="5097018" y="0"/>
            <a:ext cx="1696974" cy="7505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 err="1"/>
              <a:t>Demeter</a:t>
            </a:r>
            <a:endParaRPr lang="tr-TR" dirty="0"/>
          </a:p>
        </p:txBody>
      </p:sp>
      <p:pic>
        <p:nvPicPr>
          <p:cNvPr id="5122" name="Picture 2" descr="Demeter">
            <a:extLst>
              <a:ext uri="{FF2B5EF4-FFF2-40B4-BE49-F238E27FC236}">
                <a16:creationId xmlns:a16="http://schemas.microsoft.com/office/drawing/2014/main" id="{21DD19FB-EC30-B404-EF06-407C60473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6" y="502920"/>
            <a:ext cx="2710591" cy="6208776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en marble fragments of the Great Eleusinian Relief | Roman | Early  Imperial, Augustan | The Metropolitan Museum of Art">
            <a:extLst>
              <a:ext uri="{FF2B5EF4-FFF2-40B4-BE49-F238E27FC236}">
                <a16:creationId xmlns:a16="http://schemas.microsoft.com/office/drawing/2014/main" id="{4214473D-B112-7F6F-62EA-85B826D91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222" y="502919"/>
            <a:ext cx="4268533" cy="6208775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emeter of Knidos - Wikipedia">
            <a:extLst>
              <a:ext uri="{FF2B5EF4-FFF2-40B4-BE49-F238E27FC236}">
                <a16:creationId xmlns:a16="http://schemas.microsoft.com/office/drawing/2014/main" id="{A74D3513-045F-2FF6-65A6-1A29BE27E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15711" y="1537714"/>
            <a:ext cx="6208774" cy="4139183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667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aşlık 2">
            <a:extLst>
              <a:ext uri="{FF2B5EF4-FFF2-40B4-BE49-F238E27FC236}">
                <a16:creationId xmlns:a16="http://schemas.microsoft.com/office/drawing/2014/main" id="{FCFB7CFA-C501-9D03-6516-3F90C96D9ADC}"/>
              </a:ext>
            </a:extLst>
          </p:cNvPr>
          <p:cNvSpPr txBox="1">
            <a:spLocks/>
          </p:cNvSpPr>
          <p:nvPr/>
        </p:nvSpPr>
        <p:spPr>
          <a:xfrm>
            <a:off x="5097018" y="0"/>
            <a:ext cx="1696974" cy="7505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/>
              <a:t>Hades</a:t>
            </a:r>
          </a:p>
        </p:txBody>
      </p:sp>
      <p:pic>
        <p:nvPicPr>
          <p:cNvPr id="6148" name="Picture 4" descr="Hades">
            <a:extLst>
              <a:ext uri="{FF2B5EF4-FFF2-40B4-BE49-F238E27FC236}">
                <a16:creationId xmlns:a16="http://schemas.microsoft.com/office/drawing/2014/main" id="{DDFB9CEE-4B2D-B616-B0F3-3C65AEEEC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501" y="626828"/>
            <a:ext cx="3267011" cy="6039148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ades &amp; Persephone - Ancient Greco-Roman Relief">
            <a:extLst>
              <a:ext uri="{FF2B5EF4-FFF2-40B4-BE49-F238E27FC236}">
                <a16:creationId xmlns:a16="http://schemas.microsoft.com/office/drawing/2014/main" id="{36DD2B54-33A0-B213-BE5A-F302BECC7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8" b="3750"/>
          <a:stretch/>
        </p:blipFill>
        <p:spPr bwMode="auto">
          <a:xfrm>
            <a:off x="5677280" y="586693"/>
            <a:ext cx="5103495" cy="607928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060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aşlık 2">
            <a:extLst>
              <a:ext uri="{FF2B5EF4-FFF2-40B4-BE49-F238E27FC236}">
                <a16:creationId xmlns:a16="http://schemas.microsoft.com/office/drawing/2014/main" id="{B9895F31-082E-753F-73A4-D194C51133FC}"/>
              </a:ext>
            </a:extLst>
          </p:cNvPr>
          <p:cNvSpPr txBox="1">
            <a:spLocks/>
          </p:cNvSpPr>
          <p:nvPr/>
        </p:nvSpPr>
        <p:spPr>
          <a:xfrm>
            <a:off x="5097018" y="0"/>
            <a:ext cx="1696974" cy="7505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 err="1"/>
              <a:t>Hestia</a:t>
            </a:r>
            <a:endParaRPr lang="tr-TR" dirty="0"/>
          </a:p>
        </p:txBody>
      </p:sp>
      <p:pic>
        <p:nvPicPr>
          <p:cNvPr id="12290" name="Picture 2" descr="Hestia • Facts and Information on Greek Goddess Hestia">
            <a:extLst>
              <a:ext uri="{FF2B5EF4-FFF2-40B4-BE49-F238E27FC236}">
                <a16:creationId xmlns:a16="http://schemas.microsoft.com/office/drawing/2014/main" id="{E1C0AEC9-512D-B037-01E9-054618AD1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157" y="681135"/>
            <a:ext cx="2579282" cy="5949012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ESTIA - Greek Goddess of Hearth &amp; Home (Roman Vesta)">
            <a:extLst>
              <a:ext uri="{FF2B5EF4-FFF2-40B4-BE49-F238E27FC236}">
                <a16:creationId xmlns:a16="http://schemas.microsoft.com/office/drawing/2014/main" id="{6D4E962B-2896-F288-B713-314B7BB5D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067" y="681135"/>
            <a:ext cx="4515421" cy="5978606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638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aşlık 2">
            <a:extLst>
              <a:ext uri="{FF2B5EF4-FFF2-40B4-BE49-F238E27FC236}">
                <a16:creationId xmlns:a16="http://schemas.microsoft.com/office/drawing/2014/main" id="{9767A282-36CD-71BB-210E-60D54120C3FE}"/>
              </a:ext>
            </a:extLst>
          </p:cNvPr>
          <p:cNvSpPr txBox="1">
            <a:spLocks/>
          </p:cNvSpPr>
          <p:nvPr/>
        </p:nvSpPr>
        <p:spPr>
          <a:xfrm>
            <a:off x="5097018" y="0"/>
            <a:ext cx="1696974" cy="7505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/>
              <a:t>Apollon</a:t>
            </a:r>
          </a:p>
        </p:txBody>
      </p:sp>
      <p:pic>
        <p:nvPicPr>
          <p:cNvPr id="11266" name="Picture 2" descr="Apollo - Wikipedia">
            <a:extLst>
              <a:ext uri="{FF2B5EF4-FFF2-40B4-BE49-F238E27FC236}">
                <a16:creationId xmlns:a16="http://schemas.microsoft.com/office/drawing/2014/main" id="{F6D08D98-6037-3335-209F-D4860D368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" y="540194"/>
            <a:ext cx="4057525" cy="6107494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pollo: God of music, poetry, art, oracles, archery, plague, medicine, sun,  light and knowledge – Ancient Art">
            <a:extLst>
              <a:ext uri="{FF2B5EF4-FFF2-40B4-BE49-F238E27FC236}">
                <a16:creationId xmlns:a16="http://schemas.microsoft.com/office/drawing/2014/main" id="{A238A752-9F67-9893-2299-D166EF1457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3" r="24667"/>
          <a:stretch/>
        </p:blipFill>
        <p:spPr bwMode="auto">
          <a:xfrm>
            <a:off x="4313300" y="540194"/>
            <a:ext cx="3332249" cy="61074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agan Blog Project: Apollo/Artemis | Ancient greek art, Greek and roman  mythology, Greek art">
            <a:extLst>
              <a:ext uri="{FF2B5EF4-FFF2-40B4-BE49-F238E27FC236}">
                <a16:creationId xmlns:a16="http://schemas.microsoft.com/office/drawing/2014/main" id="{8B63C09B-08F7-34B3-1939-1A4713949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995" y="540193"/>
            <a:ext cx="4272388" cy="600270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05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aşlık 2">
            <a:extLst>
              <a:ext uri="{FF2B5EF4-FFF2-40B4-BE49-F238E27FC236}">
                <a16:creationId xmlns:a16="http://schemas.microsoft.com/office/drawing/2014/main" id="{3E8B260A-13A2-FF65-6532-BCDB704C65E9}"/>
              </a:ext>
            </a:extLst>
          </p:cNvPr>
          <p:cNvSpPr txBox="1">
            <a:spLocks/>
          </p:cNvSpPr>
          <p:nvPr/>
        </p:nvSpPr>
        <p:spPr>
          <a:xfrm>
            <a:off x="5097018" y="0"/>
            <a:ext cx="1696974" cy="7505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/>
              <a:t>Artemis</a:t>
            </a:r>
          </a:p>
        </p:txBody>
      </p:sp>
      <p:pic>
        <p:nvPicPr>
          <p:cNvPr id="10242" name="Picture 2" descr="Artemis | Myths, Symbols, &amp; Meaning | Britannica">
            <a:extLst>
              <a:ext uri="{FF2B5EF4-FFF2-40B4-BE49-F238E27FC236}">
                <a16:creationId xmlns:a16="http://schemas.microsoft.com/office/drawing/2014/main" id="{3AEE7C72-6732-2605-E1C7-592083174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8" y="591886"/>
            <a:ext cx="3891434" cy="58089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rtemis – Mythopedia">
            <a:extLst>
              <a:ext uri="{FF2B5EF4-FFF2-40B4-BE49-F238E27FC236}">
                <a16:creationId xmlns:a16="http://schemas.microsoft.com/office/drawing/2014/main" id="{C1C36CE6-7FC7-DC86-B336-417993D7F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340" y="591886"/>
            <a:ext cx="2904457" cy="58089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Who is Artemis? Ancient Greek gods - Quatr.us Study Guides">
            <a:extLst>
              <a:ext uri="{FF2B5EF4-FFF2-40B4-BE49-F238E27FC236}">
                <a16:creationId xmlns:a16="http://schemas.microsoft.com/office/drawing/2014/main" id="{E8660AC8-5CBA-4412-BEB6-F62701101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405" y="591886"/>
            <a:ext cx="4758744" cy="58215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809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aşlık 2">
            <a:extLst>
              <a:ext uri="{FF2B5EF4-FFF2-40B4-BE49-F238E27FC236}">
                <a16:creationId xmlns:a16="http://schemas.microsoft.com/office/drawing/2014/main" id="{3CE9C210-1A9E-1A6F-3AA5-3C92BCEBE09E}"/>
              </a:ext>
            </a:extLst>
          </p:cNvPr>
          <p:cNvSpPr txBox="1">
            <a:spLocks/>
          </p:cNvSpPr>
          <p:nvPr/>
        </p:nvSpPr>
        <p:spPr>
          <a:xfrm>
            <a:off x="5097018" y="0"/>
            <a:ext cx="1696974" cy="7505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/>
              <a:t>Ares</a:t>
            </a:r>
          </a:p>
        </p:txBody>
      </p:sp>
      <p:pic>
        <p:nvPicPr>
          <p:cNvPr id="9218" name="Picture 2" descr="Ares | God, Myths, Siblings, Family, &amp; Facts | Britannica">
            <a:extLst>
              <a:ext uri="{FF2B5EF4-FFF2-40B4-BE49-F238E27FC236}">
                <a16:creationId xmlns:a16="http://schemas.microsoft.com/office/drawing/2014/main" id="{2262A732-2346-3A60-CEA2-3308509F6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9" y="521906"/>
            <a:ext cx="3484947" cy="61074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Mars - World History Encyclopedia">
            <a:extLst>
              <a:ext uri="{FF2B5EF4-FFF2-40B4-BE49-F238E27FC236}">
                <a16:creationId xmlns:a16="http://schemas.microsoft.com/office/drawing/2014/main" id="{BD1C35BC-776B-AD16-99FF-6E6A2498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505" y="521906"/>
            <a:ext cx="4071663" cy="61074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Ares-Mars statue | PAVM">
            <a:extLst>
              <a:ext uri="{FF2B5EF4-FFF2-40B4-BE49-F238E27FC236}">
                <a16:creationId xmlns:a16="http://schemas.microsoft.com/office/drawing/2014/main" id="{1D161498-A23C-2F84-C1BA-5CA929B82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228" y="521906"/>
            <a:ext cx="4071663" cy="61074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786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aşlık 2">
            <a:extLst>
              <a:ext uri="{FF2B5EF4-FFF2-40B4-BE49-F238E27FC236}">
                <a16:creationId xmlns:a16="http://schemas.microsoft.com/office/drawing/2014/main" id="{350536B5-F25F-DEB4-2AB6-A8D86B30E8D3}"/>
              </a:ext>
            </a:extLst>
          </p:cNvPr>
          <p:cNvSpPr txBox="1">
            <a:spLocks/>
          </p:cNvSpPr>
          <p:nvPr/>
        </p:nvSpPr>
        <p:spPr>
          <a:xfrm>
            <a:off x="5097018" y="0"/>
            <a:ext cx="2062734" cy="7505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 err="1"/>
              <a:t>Hephaistos</a:t>
            </a:r>
            <a:endParaRPr lang="tr-TR" dirty="0"/>
          </a:p>
        </p:txBody>
      </p:sp>
      <p:pic>
        <p:nvPicPr>
          <p:cNvPr id="8194" name="Picture 2" descr="Hephaistos - Dünya Tarihi Ansiklopedisi">
            <a:extLst>
              <a:ext uri="{FF2B5EF4-FFF2-40B4-BE49-F238E27FC236}">
                <a16:creationId xmlns:a16="http://schemas.microsoft.com/office/drawing/2014/main" id="{0E85EC64-AEAD-B9FB-1A93-7981BB7E8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587" y="580392"/>
            <a:ext cx="8894826" cy="592395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953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70F5FD7F-048E-33D4-A972-376E56B2B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68" y="390525"/>
            <a:ext cx="6096000" cy="607695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EPHAESTUS (Hephaistos) - Greek God of Smiths &amp; Metalworking (Roman Vulcan)">
            <a:extLst>
              <a:ext uri="{FF2B5EF4-FFF2-40B4-BE49-F238E27FC236}">
                <a16:creationId xmlns:a16="http://schemas.microsoft.com/office/drawing/2014/main" id="{3069C55D-B480-6627-96D7-136271F44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0"/>
          <a:stretch/>
        </p:blipFill>
        <p:spPr bwMode="auto">
          <a:xfrm>
            <a:off x="6967729" y="390525"/>
            <a:ext cx="4946904" cy="609640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959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aşlık 2">
            <a:extLst>
              <a:ext uri="{FF2B5EF4-FFF2-40B4-BE49-F238E27FC236}">
                <a16:creationId xmlns:a16="http://schemas.microsoft.com/office/drawing/2014/main" id="{733AC9DF-9BB3-9AC0-9CC7-AF91F0EDF0B8}"/>
              </a:ext>
            </a:extLst>
          </p:cNvPr>
          <p:cNvSpPr txBox="1">
            <a:spLocks/>
          </p:cNvSpPr>
          <p:nvPr/>
        </p:nvSpPr>
        <p:spPr>
          <a:xfrm>
            <a:off x="5097018" y="0"/>
            <a:ext cx="1696974" cy="7505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 err="1"/>
              <a:t>Hermes</a:t>
            </a:r>
            <a:endParaRPr lang="tr-TR" dirty="0"/>
          </a:p>
        </p:txBody>
      </p:sp>
      <p:pic>
        <p:nvPicPr>
          <p:cNvPr id="7170" name="Picture 2" descr="Hermes - Wikipedia">
            <a:extLst>
              <a:ext uri="{FF2B5EF4-FFF2-40B4-BE49-F238E27FC236}">
                <a16:creationId xmlns:a16="http://schemas.microsoft.com/office/drawing/2014/main" id="{FEB7FBF5-E2F5-0813-A264-DCC667AAD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1" y="613346"/>
            <a:ext cx="2792200" cy="6107494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ermes | Characteristics, Family, &amp; Myth | Britannica">
            <a:extLst>
              <a:ext uri="{FF2B5EF4-FFF2-40B4-BE49-F238E27FC236}">
                <a16:creationId xmlns:a16="http://schemas.microsoft.com/office/drawing/2014/main" id="{2ABAA616-3F21-5246-583E-632F7E1B8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979" y="613346"/>
            <a:ext cx="3974113" cy="610749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ermes, the God of Thieves in Ancient Greece - GreekReporter.com">
            <a:extLst>
              <a:ext uri="{FF2B5EF4-FFF2-40B4-BE49-F238E27FC236}">
                <a16:creationId xmlns:a16="http://schemas.microsoft.com/office/drawing/2014/main" id="{577BCBBD-D6B7-4517-CEA3-3D07828E4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440" y="613346"/>
            <a:ext cx="4584191" cy="28651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588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>
            <a:extLst>
              <a:ext uri="{FF2B5EF4-FFF2-40B4-BE49-F238E27FC236}">
                <a16:creationId xmlns:a16="http://schemas.microsoft.com/office/drawing/2014/main" id="{36706F46-B7D2-3C37-ABFA-FBB4AC7C21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352" y="246190"/>
            <a:ext cx="10789920" cy="1655762"/>
          </a:xfrm>
        </p:spPr>
        <p:txBody>
          <a:bodyPr/>
          <a:lstStyle/>
          <a:p>
            <a:pPr algn="just"/>
            <a:r>
              <a:rPr lang="tr-TR" dirty="0"/>
              <a:t>Dionysos – </a:t>
            </a:r>
            <a:r>
              <a:rPr lang="tr-TR" dirty="0" err="1"/>
              <a:t>Baküs</a:t>
            </a:r>
            <a:r>
              <a:rPr lang="tr-TR" dirty="0"/>
              <a:t>/</a:t>
            </a:r>
            <a:r>
              <a:rPr lang="tr-TR" dirty="0" err="1"/>
              <a:t>Liber</a:t>
            </a:r>
            <a:r>
              <a:rPr lang="tr-TR" dirty="0"/>
              <a:t>	Üzüm, şarap, eğlence	üzüm, asma, çıta, panter</a:t>
            </a:r>
          </a:p>
        </p:txBody>
      </p:sp>
      <p:pic>
        <p:nvPicPr>
          <p:cNvPr id="14338" name="Picture 2" descr="Dionysus - Wikipedia">
            <a:extLst>
              <a:ext uri="{FF2B5EF4-FFF2-40B4-BE49-F238E27FC236}">
                <a16:creationId xmlns:a16="http://schemas.microsoft.com/office/drawing/2014/main" id="{4A83C217-93D7-37DF-15EA-B4AC68FB6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66" y="786840"/>
            <a:ext cx="2952750" cy="582497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Ancient allegories and etymologies of the Greek gods: the case of Dionysus  | Real Colegio Complutense">
            <a:extLst>
              <a:ext uri="{FF2B5EF4-FFF2-40B4-BE49-F238E27FC236}">
                <a16:creationId xmlns:a16="http://schemas.microsoft.com/office/drawing/2014/main" id="{072E1386-8FED-34A5-63EB-329F7BAA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66" y="786840"/>
            <a:ext cx="4224704" cy="582497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Dionysus, Greek god of wine and revelry, was more than just a 'party god'">
            <a:extLst>
              <a:ext uri="{FF2B5EF4-FFF2-40B4-BE49-F238E27FC236}">
                <a16:creationId xmlns:a16="http://schemas.microsoft.com/office/drawing/2014/main" id="{5F559B35-3B56-E9B0-ADBC-ABA8E2577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53" y="772668"/>
            <a:ext cx="4379357" cy="583914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466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>
            <a:extLst>
              <a:ext uri="{FF2B5EF4-FFF2-40B4-BE49-F238E27FC236}">
                <a16:creationId xmlns:a16="http://schemas.microsoft.com/office/drawing/2014/main" id="{0CEC2C63-112F-4156-2BC7-A1F334AC4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2766"/>
            <a:ext cx="9144000" cy="6300914"/>
          </a:xfrm>
        </p:spPr>
        <p:txBody>
          <a:bodyPr>
            <a:normAutofit/>
          </a:bodyPr>
          <a:lstStyle/>
          <a:p>
            <a:r>
              <a:rPr lang="tr-TR" dirty="0"/>
              <a:t>12 Olympos Tanrısı</a:t>
            </a:r>
          </a:p>
          <a:p>
            <a:endParaRPr lang="tr-TR" dirty="0"/>
          </a:p>
          <a:p>
            <a:pPr algn="just"/>
            <a:r>
              <a:rPr lang="tr-TR" sz="1800" dirty="0"/>
              <a:t>Zeus 		Gökyüzü ve hava olayları		Yıldırım, kartal, meşe, kalkan, asa</a:t>
            </a:r>
          </a:p>
          <a:p>
            <a:pPr algn="just"/>
            <a:r>
              <a:rPr lang="tr-TR" sz="1800" dirty="0"/>
              <a:t>Hera		Evlilik, kadın, bereket		</a:t>
            </a:r>
            <a:r>
              <a:rPr lang="tr-TR" sz="1800" dirty="0" err="1"/>
              <a:t>Tavuskuşu</a:t>
            </a:r>
            <a:r>
              <a:rPr lang="tr-TR" sz="1800" dirty="0"/>
              <a:t>, nar</a:t>
            </a:r>
          </a:p>
          <a:p>
            <a:pPr algn="just"/>
            <a:r>
              <a:rPr lang="tr-TR" sz="1800" dirty="0"/>
              <a:t>Poseidon		Deniz, depremler			</a:t>
            </a:r>
            <a:r>
              <a:rPr lang="tr-TR" sz="1800" dirty="0" err="1"/>
              <a:t>Trident</a:t>
            </a:r>
            <a:r>
              <a:rPr lang="tr-TR" sz="1800" dirty="0"/>
              <a:t>, yunus, at</a:t>
            </a:r>
          </a:p>
          <a:p>
            <a:pPr algn="just"/>
            <a:r>
              <a:rPr lang="tr-TR" sz="1800" dirty="0" err="1"/>
              <a:t>Demeter</a:t>
            </a:r>
            <a:r>
              <a:rPr lang="tr-TR" sz="1800" dirty="0"/>
              <a:t>		Tahıl, tarım			buğday demeti</a:t>
            </a:r>
          </a:p>
          <a:p>
            <a:pPr algn="just"/>
            <a:r>
              <a:rPr lang="tr-TR" sz="1800" dirty="0"/>
              <a:t>Hades		Yeraltı				</a:t>
            </a:r>
            <a:r>
              <a:rPr lang="tr-TR" sz="1800" dirty="0" err="1"/>
              <a:t>kerberos</a:t>
            </a:r>
            <a:r>
              <a:rPr lang="tr-TR" sz="1800" dirty="0"/>
              <a:t>, görünmezlik miğferi</a:t>
            </a:r>
          </a:p>
          <a:p>
            <a:pPr algn="just"/>
            <a:r>
              <a:rPr lang="tr-TR" sz="1800" dirty="0" err="1"/>
              <a:t>Hestia</a:t>
            </a:r>
            <a:r>
              <a:rPr lang="tr-TR" sz="1800" dirty="0"/>
              <a:t>		Aile				ocak</a:t>
            </a:r>
          </a:p>
          <a:p>
            <a:pPr algn="just"/>
            <a:r>
              <a:rPr lang="tr-TR" sz="1800" dirty="0"/>
              <a:t>Apollon 		sanat ve kehanet			lir, karga, defne</a:t>
            </a:r>
          </a:p>
          <a:p>
            <a:pPr algn="just"/>
            <a:r>
              <a:rPr lang="tr-TR" sz="1800" dirty="0"/>
              <a:t>Artemis		avcılık ve kırsal hayat		ok-yay, geyik</a:t>
            </a:r>
          </a:p>
          <a:p>
            <a:pPr algn="just"/>
            <a:r>
              <a:rPr lang="tr-TR" sz="1800" dirty="0"/>
              <a:t>Ares		Savaş				yaban domuzu, miğfer </a:t>
            </a:r>
          </a:p>
          <a:p>
            <a:pPr algn="just"/>
            <a:r>
              <a:rPr lang="tr-TR" sz="1800" dirty="0" err="1"/>
              <a:t>Aphrodite</a:t>
            </a:r>
            <a:r>
              <a:rPr lang="tr-TR" sz="1800" dirty="0"/>
              <a:t>	Aşk, güzellik			gül, güvercin, deniz kabuğu</a:t>
            </a:r>
          </a:p>
          <a:p>
            <a:pPr algn="just"/>
            <a:r>
              <a:rPr lang="tr-TR" sz="1800" dirty="0" err="1"/>
              <a:t>Hephaistos</a:t>
            </a:r>
            <a:r>
              <a:rPr lang="tr-TR" sz="1800" dirty="0"/>
              <a:t>	Ateş ve madencilik		Çekiç ve örs</a:t>
            </a:r>
          </a:p>
          <a:p>
            <a:pPr algn="just"/>
            <a:r>
              <a:rPr lang="tr-TR" sz="1800" dirty="0" err="1"/>
              <a:t>Hermes</a:t>
            </a:r>
            <a:r>
              <a:rPr lang="tr-TR" sz="1800" dirty="0"/>
              <a:t>		Habercilik ve ticaret		Kanatlı sandalet, kask, </a:t>
            </a:r>
            <a:r>
              <a:rPr lang="tr-TR" sz="1800" dirty="0" err="1"/>
              <a:t>kerykaion</a:t>
            </a:r>
            <a:r>
              <a:rPr lang="tr-TR" sz="1800" dirty="0"/>
              <a:t> 	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00461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ionysos: the controversial Athenian Deity - Hellenistic History">
            <a:extLst>
              <a:ext uri="{FF2B5EF4-FFF2-40B4-BE49-F238E27FC236}">
                <a16:creationId xmlns:a16="http://schemas.microsoft.com/office/drawing/2014/main" id="{C37D23A6-C210-ABCE-1D11-1C01F05E9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" y="182881"/>
            <a:ext cx="6215443" cy="62154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Bell Krater (mixing bowl for wine and water): Dionysos with Satyr and  Maenad; Death of Orpheus | Harvard Art Museums">
            <a:extLst>
              <a:ext uri="{FF2B5EF4-FFF2-40B4-BE49-F238E27FC236}">
                <a16:creationId xmlns:a16="http://schemas.microsoft.com/office/drawing/2014/main" id="{4720F39F-3E12-24BD-A36D-5E13DB1B48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" t="9202" r="6493"/>
          <a:stretch/>
        </p:blipFill>
        <p:spPr bwMode="auto">
          <a:xfrm>
            <a:off x="6396813" y="182881"/>
            <a:ext cx="5731179" cy="62154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544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aşlık 2">
            <a:extLst>
              <a:ext uri="{FF2B5EF4-FFF2-40B4-BE49-F238E27FC236}">
                <a16:creationId xmlns:a16="http://schemas.microsoft.com/office/drawing/2014/main" id="{BFAE62A2-C771-124B-19BF-0298E814BF5B}"/>
              </a:ext>
            </a:extLst>
          </p:cNvPr>
          <p:cNvSpPr txBox="1">
            <a:spLocks/>
          </p:cNvSpPr>
          <p:nvPr/>
        </p:nvSpPr>
        <p:spPr>
          <a:xfrm>
            <a:off x="1524000" y="282766"/>
            <a:ext cx="9144000" cy="63009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12 Olympos Tanrısı</a:t>
            </a:r>
          </a:p>
          <a:p>
            <a:endParaRPr lang="tr-TR" dirty="0"/>
          </a:p>
          <a:p>
            <a:pPr algn="just"/>
            <a:r>
              <a:rPr lang="tr-TR" sz="1800" dirty="0"/>
              <a:t>Jüpiter 	Gökyüzü ve hava olayları		Yıldırım, kartal, meşe, kalkan, asa</a:t>
            </a:r>
          </a:p>
          <a:p>
            <a:pPr algn="just"/>
            <a:r>
              <a:rPr lang="tr-TR" sz="1800" dirty="0" err="1"/>
              <a:t>Juno</a:t>
            </a:r>
            <a:r>
              <a:rPr lang="tr-TR" sz="1800" dirty="0"/>
              <a:t>		Evlilik, kadın, bereket		</a:t>
            </a:r>
            <a:r>
              <a:rPr lang="tr-TR" sz="1800" dirty="0" err="1"/>
              <a:t>Tavuskuşu</a:t>
            </a:r>
            <a:r>
              <a:rPr lang="tr-TR" sz="1800" dirty="0"/>
              <a:t>, nar</a:t>
            </a:r>
          </a:p>
          <a:p>
            <a:pPr algn="just"/>
            <a:r>
              <a:rPr lang="tr-TR" sz="1800" dirty="0"/>
              <a:t>Neptün	Deniz, depremler			</a:t>
            </a:r>
            <a:r>
              <a:rPr lang="tr-TR" sz="1800" dirty="0" err="1"/>
              <a:t>Trident</a:t>
            </a:r>
            <a:r>
              <a:rPr lang="tr-TR" sz="1800" dirty="0"/>
              <a:t>, yunus, at</a:t>
            </a:r>
          </a:p>
          <a:p>
            <a:pPr algn="just"/>
            <a:r>
              <a:rPr lang="tr-TR" sz="1800" dirty="0" err="1"/>
              <a:t>Ceres</a:t>
            </a:r>
            <a:r>
              <a:rPr lang="tr-TR" sz="1800" dirty="0"/>
              <a:t>		Tahıl, tarım			buğday demeti</a:t>
            </a:r>
          </a:p>
          <a:p>
            <a:pPr algn="just"/>
            <a:r>
              <a:rPr lang="tr-TR" sz="1800" dirty="0"/>
              <a:t>Plüton		Yeraltı				</a:t>
            </a:r>
            <a:r>
              <a:rPr lang="tr-TR" sz="1800" dirty="0" err="1"/>
              <a:t>kerberos</a:t>
            </a:r>
            <a:r>
              <a:rPr lang="tr-TR" sz="1800" dirty="0"/>
              <a:t>, görünmezlik miğferi</a:t>
            </a:r>
          </a:p>
          <a:p>
            <a:pPr algn="just"/>
            <a:r>
              <a:rPr lang="tr-TR" sz="1800" dirty="0" err="1"/>
              <a:t>Vesta</a:t>
            </a:r>
            <a:r>
              <a:rPr lang="tr-TR" sz="1800" dirty="0"/>
              <a:t>		Aile				ocak</a:t>
            </a:r>
          </a:p>
          <a:p>
            <a:pPr algn="just"/>
            <a:r>
              <a:rPr lang="tr-TR" sz="1800" dirty="0"/>
              <a:t>Apollon 	sanat ve kehanet			lir, karga, defne</a:t>
            </a:r>
          </a:p>
          <a:p>
            <a:pPr algn="just"/>
            <a:r>
              <a:rPr lang="tr-TR" sz="1800" dirty="0"/>
              <a:t>Diana		avcılık ve kırsal hayat		ok-yay, geyik</a:t>
            </a:r>
          </a:p>
          <a:p>
            <a:pPr algn="just"/>
            <a:r>
              <a:rPr lang="tr-TR" sz="1800" dirty="0"/>
              <a:t>Mars		Savaş				yaban domuzu, miğfer </a:t>
            </a:r>
          </a:p>
          <a:p>
            <a:pPr algn="just"/>
            <a:r>
              <a:rPr lang="tr-TR" sz="1800" dirty="0"/>
              <a:t>Venüs		Aşk, güzellik			gül, güvercin, deniz kabuğu</a:t>
            </a:r>
          </a:p>
          <a:p>
            <a:pPr algn="just"/>
            <a:r>
              <a:rPr lang="tr-TR" sz="1800" dirty="0" err="1"/>
              <a:t>Vulcan</a:t>
            </a:r>
            <a:r>
              <a:rPr lang="tr-TR" sz="1800" dirty="0"/>
              <a:t>		Ateş ve madencilik		Çekiç ve örs</a:t>
            </a:r>
          </a:p>
          <a:p>
            <a:pPr algn="just"/>
            <a:r>
              <a:rPr lang="tr-TR" sz="1800" dirty="0"/>
              <a:t>Merkür	Habercilik ve ticaret		Kanatlı sandalet, kask, </a:t>
            </a:r>
            <a:r>
              <a:rPr lang="tr-TR" sz="1800" dirty="0" err="1"/>
              <a:t>kerykaion</a:t>
            </a:r>
            <a:r>
              <a:rPr lang="tr-TR" sz="1800" dirty="0"/>
              <a:t> 	</a:t>
            </a:r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22261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>
            <a:extLst>
              <a:ext uri="{FF2B5EF4-FFF2-40B4-BE49-F238E27FC236}">
                <a16:creationId xmlns:a16="http://schemas.microsoft.com/office/drawing/2014/main" id="{5ABF6A52-832C-DE92-DE69-A423B5B161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9180" y="0"/>
            <a:ext cx="2453640" cy="750506"/>
          </a:xfrm>
        </p:spPr>
        <p:txBody>
          <a:bodyPr/>
          <a:lstStyle/>
          <a:p>
            <a:r>
              <a:rPr lang="tr-TR" dirty="0"/>
              <a:t>Zeus</a:t>
            </a:r>
          </a:p>
        </p:txBody>
      </p:sp>
      <p:pic>
        <p:nvPicPr>
          <p:cNvPr id="1026" name="Picture 2" descr="Zeus">
            <a:extLst>
              <a:ext uri="{FF2B5EF4-FFF2-40B4-BE49-F238E27FC236}">
                <a16:creationId xmlns:a16="http://schemas.microsoft.com/office/drawing/2014/main" id="{0DB3A2C4-E27C-5D89-612E-819F728B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419" y="512064"/>
            <a:ext cx="2988125" cy="6227064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eus | Myths, Wife, Children, &amp; Facts | Britannica">
            <a:extLst>
              <a:ext uri="{FF2B5EF4-FFF2-40B4-BE49-F238E27FC236}">
                <a16:creationId xmlns:a16="http://schemas.microsoft.com/office/drawing/2014/main" id="{2ADE4179-CEC2-2805-3C85-D754B9857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302" y="512064"/>
            <a:ext cx="5906770" cy="6193506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657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lympia'daki Zeus Tapınağı Ve Altın Zeus Heykeli | Agesilaos Antik Sikkeler  Nümizmatik">
            <a:extLst>
              <a:ext uri="{FF2B5EF4-FFF2-40B4-BE49-F238E27FC236}">
                <a16:creationId xmlns:a16="http://schemas.microsoft.com/office/drawing/2014/main" id="{F780CDCC-7218-ADDD-A9E4-01493FF61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22" y="170815"/>
            <a:ext cx="9774555" cy="6516370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961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aşlık 2">
            <a:extLst>
              <a:ext uri="{FF2B5EF4-FFF2-40B4-BE49-F238E27FC236}">
                <a16:creationId xmlns:a16="http://schemas.microsoft.com/office/drawing/2014/main" id="{92FE8EBF-1239-901A-F2DD-8AAE709D80AF}"/>
              </a:ext>
            </a:extLst>
          </p:cNvPr>
          <p:cNvSpPr txBox="1">
            <a:spLocks/>
          </p:cNvSpPr>
          <p:nvPr/>
        </p:nvSpPr>
        <p:spPr>
          <a:xfrm>
            <a:off x="5554218" y="0"/>
            <a:ext cx="1083564" cy="7505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/>
              <a:t>Hera</a:t>
            </a:r>
          </a:p>
        </p:txBody>
      </p:sp>
      <p:pic>
        <p:nvPicPr>
          <p:cNvPr id="3074" name="Picture 2" descr="Hera - Simple English Wikipedia, the free encyclopedia">
            <a:extLst>
              <a:ext uri="{FF2B5EF4-FFF2-40B4-BE49-F238E27FC236}">
                <a16:creationId xmlns:a16="http://schemas.microsoft.com/office/drawing/2014/main" id="{FFC5AF93-C730-6675-A5FF-737F25F33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40778"/>
            <a:ext cx="3647675" cy="6007608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era - Wikipedia">
            <a:extLst>
              <a:ext uri="{FF2B5EF4-FFF2-40B4-BE49-F238E27FC236}">
                <a16:creationId xmlns:a16="http://schemas.microsoft.com/office/drawing/2014/main" id="{E50F14E0-4349-8B48-E334-F55976DE5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518" y="640776"/>
            <a:ext cx="3294450" cy="6007609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hat Did Aphrodite Really Look Like? All About Zeus, 50% OFF">
            <a:extLst>
              <a:ext uri="{FF2B5EF4-FFF2-40B4-BE49-F238E27FC236}">
                <a16:creationId xmlns:a16="http://schemas.microsoft.com/office/drawing/2014/main" id="{815EAA01-DE9F-C0EB-3C3E-23DCE8635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136" y="640776"/>
            <a:ext cx="4005072" cy="6007608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665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oseidon, Greek God - Core Myths, Symbolism And Essential Facts | Chasing  Gods">
            <a:extLst>
              <a:ext uri="{FF2B5EF4-FFF2-40B4-BE49-F238E27FC236}">
                <a16:creationId xmlns:a16="http://schemas.microsoft.com/office/drawing/2014/main" id="{6250BE62-09B1-4FAD-8481-1C06F0DBA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" y="430162"/>
            <a:ext cx="7985303" cy="6345936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02EF1F69-A162-0931-A091-B89FBE7E4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8695" y="430161"/>
            <a:ext cx="3950345" cy="6345936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3" name="Alt Başlık 2">
            <a:extLst>
              <a:ext uri="{FF2B5EF4-FFF2-40B4-BE49-F238E27FC236}">
                <a16:creationId xmlns:a16="http://schemas.microsoft.com/office/drawing/2014/main" id="{6F6C1382-05F2-3250-DCF6-284A3E009E7D}"/>
              </a:ext>
            </a:extLst>
          </p:cNvPr>
          <p:cNvSpPr txBox="1">
            <a:spLocks/>
          </p:cNvSpPr>
          <p:nvPr/>
        </p:nvSpPr>
        <p:spPr>
          <a:xfrm>
            <a:off x="5097018" y="0"/>
            <a:ext cx="1696974" cy="7505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/>
              <a:t>Poseidon</a:t>
            </a:r>
          </a:p>
        </p:txBody>
      </p:sp>
    </p:spTree>
    <p:extLst>
      <p:ext uri="{BB962C8B-B14F-4D97-AF65-F5344CB8AC3E}">
        <p14:creationId xmlns:p14="http://schemas.microsoft.com/office/powerpoint/2010/main" val="1662341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GreekMythologyTours - Athena vs Poseidon: Why is Athens called Athens?">
            <a:extLst>
              <a:ext uri="{FF2B5EF4-FFF2-40B4-BE49-F238E27FC236}">
                <a16:creationId xmlns:a16="http://schemas.microsoft.com/office/drawing/2014/main" id="{73B08E3D-D85C-B479-A79D-CBF60A6E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04" y="118962"/>
            <a:ext cx="9910191" cy="662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814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rechtheion of Athens: History, Pictures and Useful Information">
            <a:extLst>
              <a:ext uri="{FF2B5EF4-FFF2-40B4-BE49-F238E27FC236}">
                <a16:creationId xmlns:a16="http://schemas.microsoft.com/office/drawing/2014/main" id="{D869226E-39D7-29D5-4718-F71CC720B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2" y="139794"/>
            <a:ext cx="5852318" cy="388356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7918BBD2-D499-5EB7-8FED-B1C619C26D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" name="AutoShape 6">
            <a:extLst>
              <a:ext uri="{FF2B5EF4-FFF2-40B4-BE49-F238E27FC236}">
                <a16:creationId xmlns:a16="http://schemas.microsoft.com/office/drawing/2014/main" id="{039C131D-9C60-78C5-226E-C09E7CF06A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7416" name="Picture 8" descr="Erechtheion - YSMA">
            <a:extLst>
              <a:ext uri="{FF2B5EF4-FFF2-40B4-BE49-F238E27FC236}">
                <a16:creationId xmlns:a16="http://schemas.microsoft.com/office/drawing/2014/main" id="{1BFD3EA7-F43B-8638-D084-3B95F80F5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915" y="139794"/>
            <a:ext cx="5340803" cy="388356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The Acropolis Restoration">
            <a:extLst>
              <a:ext uri="{FF2B5EF4-FFF2-40B4-BE49-F238E27FC236}">
                <a16:creationId xmlns:a16="http://schemas.microsoft.com/office/drawing/2014/main" id="{5FCA6F39-AE80-2D5D-9097-806BD687E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396" y="4139184"/>
            <a:ext cx="5550408" cy="263427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722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346</Words>
  <Application>Microsoft Office PowerPoint</Application>
  <PresentationFormat>Geniş ekran</PresentationFormat>
  <Paragraphs>41</Paragraphs>
  <Slides>20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Teması</vt:lpstr>
      <vt:lpstr>Yune ve  Roma Dini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Yune ve  Roma Dini</dc:title>
  <dc:creator>Ömer Uzunel</dc:creator>
  <cp:lastModifiedBy>Ömer Uzunel</cp:lastModifiedBy>
  <cp:revision>37</cp:revision>
  <dcterms:created xsi:type="dcterms:W3CDTF">2024-05-13T09:55:44Z</dcterms:created>
  <dcterms:modified xsi:type="dcterms:W3CDTF">2024-05-13T11:12:17Z</dcterms:modified>
</cp:coreProperties>
</file>